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-701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8004D64-8487-1634-A461-8DED6C38D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A5D51A9C-FDDB-9996-24E1-6EEA751D3D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1508B27-EDDC-55FB-40BE-5A66C583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B885980-2A34-05B5-D40C-62FDAEE65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B75EF83-7C81-1313-BD22-20417689E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908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6439CBB-2D85-A8F6-7AFA-65C84B808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FCC84AF-9F7B-7C6A-D3D2-028AE43C0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49DCDDC-B6C4-8ABA-0F30-FC9DED93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B0CE217-ACB5-C315-E722-8C4779EE0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F06C454-1E7F-EDB3-C12C-98D835C3D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6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153770F-5875-6869-20FD-903DF5B6C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05E3F6D-0334-63BF-A37C-ED995657A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42AA46C-0897-2D71-5083-CB4B4EC80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98E7E3F-717E-B51B-77BC-BE470827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315C976-6C9F-E30F-ED42-144F52144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39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1949058-030C-9C3D-92E9-95845D100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F2AD707-5052-3505-D04F-4697C12E5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F471AA6-244F-67A0-D941-4DAAE5E42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D2FA04F-54DB-E141-1AF7-CCE95D51B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59E3E82-BA22-B669-175B-215010CF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306A91D-708B-7A3D-34B7-67F951193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7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040BA88-420F-695E-E35C-B50404FC6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0A59C7E-49BE-EB14-E9B3-61EA1F40C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C9E85FC-6E09-BBEC-8A7B-3E6B6B14C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143BB206-5F5F-5AA0-3FBD-63AC840789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10E3141B-1F1E-69C5-EE90-24F2F79FE4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356B998-01D6-D115-3E94-4D1D021F2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7ABD656-4E3C-22EE-EE25-463018846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FF64EC9C-3033-5A26-2D52-21AFBD6E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284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292CF2-18A7-0678-0123-8DA8C6774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C8479C5D-DE72-4372-A624-544B2CAFE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4085FE1B-896B-61D7-1755-33D6CE8B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4B780396-FC15-17E2-2016-4FE632DA5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270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8846B02E-61E5-8249-7292-2DC05D755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A130BF2-9DE7-514D-BACD-686D9E5C5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41D62CD-09A2-E9B3-62BF-BF35C854F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66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F49C276-A245-5DB5-A955-415F642F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C0138FB-91F3-E7C0-9414-5E63C94E2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BEA4FD3-9898-F5D7-261B-76283364D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E6B5AA7-4B4C-7CCC-5A5D-69BBA2D93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75D429F-94BC-EE78-6A1C-8D80521FC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B6BA6AC-761F-6571-3D89-6BD62A84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90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9F3383C-D745-1FF0-216B-ADD053B6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F950F49-52D8-FBDB-F19A-A70194FE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EBD2064-8A42-0058-AB56-811F8997F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F024E3A-331C-406D-0BD8-E1ED3F6C8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BCF0047-96E9-56B2-A298-DE0AD0722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2E0F1F3-786D-F180-8259-05D28928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02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D65BF6B-2961-49EC-1AB1-3A26A502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9412C9F-F667-9096-FED5-BE7010910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CBFB7F5-6C42-ADEA-0440-F5BF9CAB7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1903910-6A25-5756-039F-BC3768692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4E7A871-08C2-038C-18D4-21107433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27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677CC18B-CD3C-080E-9865-DEBBFB1E6D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BF3B296-0056-644E-B7A7-31CE46710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A3A78E8-CDAE-6350-7202-0DF7EF1B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D99C8BD-D7E5-359B-0616-129F6B28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785D9E1-40B4-0662-284F-5AAEA5714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166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F363B790-B536-BCCE-BD48-E1528D9A2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09E07C9-7FA9-02DF-351B-FCAC8830A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74A141E-171E-627B-7822-E7164A09DB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BB02E-CB1A-4CD9-A979-A3EB0A38083C}" type="datetimeFigureOut">
              <a:rPr lang="zh-CN" altLang="en-US" smtClean="0"/>
              <a:t>2024-10-23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8689AF-2003-34FF-F78D-47822F875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FD555DA-BB38-E09B-C569-BAFBE837BE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92427-9B03-48E6-81E4-164BC5077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99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EC4360B-3D64-51C4-E09B-46A09508C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6B12CE4-FF3C-5FCD-E073-5F3638C01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通过使用可变长度的子网掩码划分网络和主机，增强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地址分配的灵活性和精确性；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提高子网掩码划分的范围，可划分出更多的子网；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减少子网掩码划分的范围，可实现网络聚合。</a:t>
            </a:r>
          </a:p>
        </p:txBody>
      </p:sp>
    </p:spTree>
    <p:extLst>
      <p:ext uri="{BB962C8B-B14F-4D97-AF65-F5344CB8AC3E}">
        <p14:creationId xmlns:p14="http://schemas.microsoft.com/office/powerpoint/2010/main" val="3355974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B396AAC-5025-84F3-6B6B-E0EDB556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FFBDB6C-A970-039C-1732-693351FA8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网络对半分。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类地址的默认子网掩码为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255.255.255.0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。该网络共有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0~255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），若对半分，则两半均为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地址，因此，子网掩码的二进制形式为（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000,0000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000,0001~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111,1110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1~126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000,0001~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111,1110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129~254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：将该网络四等分。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091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B6851E-6B52-CBC4-BE3F-F160EC651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A5A2C3C-A092-B62B-A00C-325C8758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FA1CA77-A333-6BE8-6BB6-AEE893ECA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：某公司四个部门在同一办公室内工作，并且只有一个交换机可以使用（网段为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）。人数如表，设计合适的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和子网掩码方案划分子网，实现各部门网络隔离。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5DA75AE6-BA62-A6BC-B577-8E5B721D6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018206"/>
              </p:ext>
            </p:extLst>
          </p:nvPr>
        </p:nvGraphicFramePr>
        <p:xfrm>
          <a:off x="4045098" y="3370716"/>
          <a:ext cx="3355163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8149">
                  <a:extLst>
                    <a:ext uri="{9D8B030D-6E8A-4147-A177-3AD203B41FA5}">
                      <a16:colId xmlns:a16="http://schemas.microsoft.com/office/drawing/2014/main" xmlns="" val="3725718280"/>
                    </a:ext>
                  </a:extLst>
                </a:gridCol>
                <a:gridCol w="2247014">
                  <a:extLst>
                    <a:ext uri="{9D8B030D-6E8A-4147-A177-3AD203B41FA5}">
                      <a16:colId xmlns:a16="http://schemas.microsoft.com/office/drawing/2014/main" xmlns="" val="414340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部门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人数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170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研发部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829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测试部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58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19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销售部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824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售后部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6872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88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79D3DBA-93C3-A1AF-8879-C21CF4EA0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A1FC4B8-4874-8E52-3CF0-EB78A8E5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00B5A55-A53E-F377-899D-536702EA2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8137"/>
            <a:ext cx="10515600" cy="4351338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按顺序划分或人数划分均可，以按人数划分为例：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首先处理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人的销售部：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x=7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，即子网掩码为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255.255.255.128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000,0000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该子网的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范围为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192.168.1.0~192.168.1.127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111,1111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同时去除网络地址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和广播地址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111,1111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），即可用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192.168.1.1~192.168.1.126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A5F12FC5-596C-5E97-A50C-FCEBA90E6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724381"/>
              </p:ext>
            </p:extLst>
          </p:nvPr>
        </p:nvGraphicFramePr>
        <p:xfrm>
          <a:off x="8149265" y="195126"/>
          <a:ext cx="3355163" cy="187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8149">
                  <a:extLst>
                    <a:ext uri="{9D8B030D-6E8A-4147-A177-3AD203B41FA5}">
                      <a16:colId xmlns:a16="http://schemas.microsoft.com/office/drawing/2014/main" xmlns="" val="3725718280"/>
                    </a:ext>
                  </a:extLst>
                </a:gridCol>
                <a:gridCol w="2247014">
                  <a:extLst>
                    <a:ext uri="{9D8B030D-6E8A-4147-A177-3AD203B41FA5}">
                      <a16:colId xmlns:a16="http://schemas.microsoft.com/office/drawing/2014/main" xmlns="" val="414340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部门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人数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170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研发部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829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测试部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58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19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销售部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100</a:t>
                      </a:r>
                      <a:endParaRPr lang="zh-CN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824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售后部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6872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23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A490A87-C29A-A2CA-FAA3-E1724EF5C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30F1751-CF26-43C7-E261-FE156DB8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BE1828F-62C6-FFD5-25D9-FEBDB881F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8137"/>
            <a:ext cx="10515600" cy="4351338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人的测试部：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x=6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，即子网掩码为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255.255.255.192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00,0000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该子网的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范围为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128~191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00,0000~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11,1111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192.168.1.129~192.168.1.190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D9DEBA42-EB9A-61CF-161A-D7520B4BD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976803"/>
              </p:ext>
            </p:extLst>
          </p:nvPr>
        </p:nvGraphicFramePr>
        <p:xfrm>
          <a:off x="8149265" y="195126"/>
          <a:ext cx="3355163" cy="187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8149">
                  <a:extLst>
                    <a:ext uri="{9D8B030D-6E8A-4147-A177-3AD203B41FA5}">
                      <a16:colId xmlns:a16="http://schemas.microsoft.com/office/drawing/2014/main" xmlns="" val="3725718280"/>
                    </a:ext>
                  </a:extLst>
                </a:gridCol>
                <a:gridCol w="2247014">
                  <a:extLst>
                    <a:ext uri="{9D8B030D-6E8A-4147-A177-3AD203B41FA5}">
                      <a16:colId xmlns:a16="http://schemas.microsoft.com/office/drawing/2014/main" xmlns="" val="414340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部门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人数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170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研发部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829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测试部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58</a:t>
                      </a:r>
                      <a:endParaRPr lang="zh-CN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19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销售部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824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售后部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6872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0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AE3C40-DEE9-5A70-F755-1EA06D77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2A2AAC-EE66-7D00-92F3-2FFE2481E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C1B09BB-61B5-988A-4E09-98C0C2332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8137"/>
            <a:ext cx="10515600" cy="4351338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人的研发部：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x=5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，即子网掩码为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255.255.255.224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0,0000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该子网的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范围为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192~223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0,0000~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1,1111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192.168.1.193~192.168.1.222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0B0DE1C7-D4AA-212E-98EB-C396EDBD6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289982"/>
              </p:ext>
            </p:extLst>
          </p:nvPr>
        </p:nvGraphicFramePr>
        <p:xfrm>
          <a:off x="8149265" y="195126"/>
          <a:ext cx="3355163" cy="187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8149">
                  <a:extLst>
                    <a:ext uri="{9D8B030D-6E8A-4147-A177-3AD203B41FA5}">
                      <a16:colId xmlns:a16="http://schemas.microsoft.com/office/drawing/2014/main" xmlns="" val="3725718280"/>
                    </a:ext>
                  </a:extLst>
                </a:gridCol>
                <a:gridCol w="2247014">
                  <a:extLst>
                    <a:ext uri="{9D8B030D-6E8A-4147-A177-3AD203B41FA5}">
                      <a16:colId xmlns:a16="http://schemas.microsoft.com/office/drawing/2014/main" xmlns="" val="414340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部门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人数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170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研发部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27</a:t>
                      </a:r>
                      <a:endParaRPr lang="zh-CN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829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测试部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58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19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销售部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824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售后部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6872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45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A04CB8D-A9CD-7D15-20E7-35DA9C560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2D3BB8A-86E1-D476-B555-4E11DC177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DE582FB-660A-B6F8-3CC1-C16AB9F1A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8137"/>
            <a:ext cx="10515600" cy="4351338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人的售后部：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x=5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，即子网掩码为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255.255.255.224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0,0000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该子网的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范围为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224~255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0,0000~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1,1111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192.168.1.225~192.168.1.254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E2FC2C99-6A82-4A65-3C41-62A9A8EF6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568064"/>
              </p:ext>
            </p:extLst>
          </p:nvPr>
        </p:nvGraphicFramePr>
        <p:xfrm>
          <a:off x="8149265" y="195126"/>
          <a:ext cx="3355163" cy="187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8149">
                  <a:extLst>
                    <a:ext uri="{9D8B030D-6E8A-4147-A177-3AD203B41FA5}">
                      <a16:colId xmlns:a16="http://schemas.microsoft.com/office/drawing/2014/main" xmlns="" val="3725718280"/>
                    </a:ext>
                  </a:extLst>
                </a:gridCol>
                <a:gridCol w="2247014">
                  <a:extLst>
                    <a:ext uri="{9D8B030D-6E8A-4147-A177-3AD203B41FA5}">
                      <a16:colId xmlns:a16="http://schemas.microsoft.com/office/drawing/2014/main" xmlns="" val="414340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部门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人数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170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/>
                        <a:t>研发部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/>
                        <a:t>27</a:t>
                      </a:r>
                      <a:endParaRPr lang="zh-CN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829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测试部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58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19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销售部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824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售后部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15</a:t>
                      </a:r>
                      <a:endParaRPr lang="zh-CN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6872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303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09AAEA-C1DA-ED9F-76F9-CA099A504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D894EC0-6DA2-DC1C-59FA-1C855B32E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39585107-C0B4-4056-6E7A-BA0AC6EBA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384149"/>
              </p:ext>
            </p:extLst>
          </p:nvPr>
        </p:nvGraphicFramePr>
        <p:xfrm>
          <a:off x="838200" y="2697321"/>
          <a:ext cx="9936126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2783">
                  <a:extLst>
                    <a:ext uri="{9D8B030D-6E8A-4147-A177-3AD203B41FA5}">
                      <a16:colId xmlns:a16="http://schemas.microsoft.com/office/drawing/2014/main" xmlns="" val="3725718280"/>
                    </a:ext>
                  </a:extLst>
                </a:gridCol>
                <a:gridCol w="1264718">
                  <a:extLst>
                    <a:ext uri="{9D8B030D-6E8A-4147-A177-3AD203B41FA5}">
                      <a16:colId xmlns:a16="http://schemas.microsoft.com/office/drawing/2014/main" xmlns="" val="4143405950"/>
                    </a:ext>
                  </a:extLst>
                </a:gridCol>
                <a:gridCol w="2576566">
                  <a:extLst>
                    <a:ext uri="{9D8B030D-6E8A-4147-A177-3AD203B41FA5}">
                      <a16:colId xmlns:a16="http://schemas.microsoft.com/office/drawing/2014/main" xmlns="" val="866724206"/>
                    </a:ext>
                  </a:extLst>
                </a:gridCol>
                <a:gridCol w="4692059">
                  <a:extLst>
                    <a:ext uri="{9D8B030D-6E8A-4147-A177-3AD203B41FA5}">
                      <a16:colId xmlns:a16="http://schemas.microsoft.com/office/drawing/2014/main" xmlns="" val="3115959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部门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人数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子网掩码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IP</a:t>
                      </a:r>
                      <a:r>
                        <a:rPr lang="zh-CN" altLang="en-US" dirty="0"/>
                        <a:t>范围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170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/>
                        <a:t>研发部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/>
                        <a:t>27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255.255.255.224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192.168.1.193~192.168.1.222</a:t>
                      </a:r>
                      <a:endParaRPr lang="zh-CN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829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测试部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255.255.255.192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192.168.1.129~192.168.1.190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19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销售部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255.255.255.128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192.168.1.1~192.168.1.126</a:t>
                      </a:r>
                      <a:endParaRPr lang="zh-CN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824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/>
                        <a:t>售后部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/>
                        <a:t>15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255.255.255.224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192.168.1.225~192.168.1.254</a:t>
                      </a:r>
                      <a:endParaRPr lang="zh-CN" alt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6872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406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D0822F-9BFC-FB7E-DA00-FB578D86D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3E04179-BC36-E8CC-B04A-8754E932D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7A2142FE-D319-C703-6397-3CD196EA5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901398"/>
              </p:ext>
            </p:extLst>
          </p:nvPr>
        </p:nvGraphicFramePr>
        <p:xfrm>
          <a:off x="979968" y="1513563"/>
          <a:ext cx="9936126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2783">
                  <a:extLst>
                    <a:ext uri="{9D8B030D-6E8A-4147-A177-3AD203B41FA5}">
                      <a16:colId xmlns:a16="http://schemas.microsoft.com/office/drawing/2014/main" xmlns="" val="3725718280"/>
                    </a:ext>
                  </a:extLst>
                </a:gridCol>
                <a:gridCol w="1264718">
                  <a:extLst>
                    <a:ext uri="{9D8B030D-6E8A-4147-A177-3AD203B41FA5}">
                      <a16:colId xmlns:a16="http://schemas.microsoft.com/office/drawing/2014/main" xmlns="" val="4143405950"/>
                    </a:ext>
                  </a:extLst>
                </a:gridCol>
                <a:gridCol w="2576566">
                  <a:extLst>
                    <a:ext uri="{9D8B030D-6E8A-4147-A177-3AD203B41FA5}">
                      <a16:colId xmlns:a16="http://schemas.microsoft.com/office/drawing/2014/main" xmlns="" val="866724206"/>
                    </a:ext>
                  </a:extLst>
                </a:gridCol>
                <a:gridCol w="4692059">
                  <a:extLst>
                    <a:ext uri="{9D8B030D-6E8A-4147-A177-3AD203B41FA5}">
                      <a16:colId xmlns:a16="http://schemas.microsoft.com/office/drawing/2014/main" xmlns="" val="3115959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部门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人数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子网掩码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IP</a:t>
                      </a:r>
                      <a:r>
                        <a:rPr lang="zh-CN" altLang="en-US" dirty="0"/>
                        <a:t>范围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170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/>
                        <a:t>研发部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/>
                        <a:t>27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255.255.255.224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192.168.1.193~192.168.1.222</a:t>
                      </a:r>
                      <a:endParaRPr lang="zh-CN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829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测试部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255.255.255.192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192.168.1.129~192.168.1.190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19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销售部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255.255.255.128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192.168.1.1~192.168.1.126</a:t>
                      </a:r>
                      <a:endParaRPr lang="zh-CN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824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/>
                        <a:t>售后部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/>
                        <a:t>15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255.255.255.224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192.168.1.225~192.168.1.254</a:t>
                      </a:r>
                      <a:endParaRPr lang="zh-CN" alt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6872280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C987D8B-3769-3BFB-6EDE-8C2647D40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498" y="3774581"/>
            <a:ext cx="5087060" cy="28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43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E9965F7-D14D-E650-5F5B-C5080A7F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4CCCD4F-F0CB-2345-A881-99C3CA320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网络聚合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73C28C2-1E8E-7A78-847E-B94CDC381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835" y="904468"/>
            <a:ext cx="1952898" cy="2667372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xmlns="" id="{7A50B432-D701-616F-C406-A8C554002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433" y="1776007"/>
            <a:ext cx="8208335" cy="4351338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PC4IP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192.168.100.1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PC5IP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192.168.200.1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PC4IP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192.168.98.1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PC5IP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192.168.111.1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9450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1BCA9DF-3392-C455-1727-F4B47BF02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3679220-8C90-47F9-2503-1A24391E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无分类域间路由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网络聚合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7A8DDB8-540B-F375-F2C8-C4A898904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835" y="904468"/>
            <a:ext cx="1952898" cy="2667372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xmlns="" id="{BCD6CC33-3B4A-A7B8-AB92-C0E9178E2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433" y="1776007"/>
            <a:ext cx="8208335" cy="4351338"/>
          </a:xfrm>
        </p:spPr>
        <p:txBody>
          <a:bodyPr>
            <a:normAutofit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100:    0110,0100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1000,1000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取不出交集，因此子网掩码为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255.255.0.0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98   :  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0110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,0010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0110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,1111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位相同，因此子网掩码为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255.255.240.0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1636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631</Words>
  <Application>Microsoft Office PowerPoint</Application>
  <PresentationFormat>自定义</PresentationFormat>
  <Paragraphs>146</Paragraphs>
  <Slides>11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主题​​</vt:lpstr>
      <vt:lpstr>无分类域间路由（CIDR）</vt:lpstr>
      <vt:lpstr>无分类域间路由（CIDR）</vt:lpstr>
      <vt:lpstr>无分类域间路由（CIDR）</vt:lpstr>
      <vt:lpstr>无分类域间路由（CIDR）</vt:lpstr>
      <vt:lpstr>无分类域间路由（CIDR）</vt:lpstr>
      <vt:lpstr>无分类域间路由（CIDR）</vt:lpstr>
      <vt:lpstr>无分类域间路由（CIDR）</vt:lpstr>
      <vt:lpstr>无分类域间路由（CIDR）</vt:lpstr>
      <vt:lpstr>无分类域间路由（CIDR）</vt:lpstr>
      <vt:lpstr>无分类域间路由—网络聚合</vt:lpstr>
      <vt:lpstr>无分类域间路由—网络聚合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无分类域间路由（CIDR）</dc:title>
  <dc:creator>腾阳 王</dc:creator>
  <cp:lastModifiedBy>admin</cp:lastModifiedBy>
  <cp:revision>2</cp:revision>
  <dcterms:created xsi:type="dcterms:W3CDTF">2024-10-22T13:21:43Z</dcterms:created>
  <dcterms:modified xsi:type="dcterms:W3CDTF">2024-10-23T01:17:27Z</dcterms:modified>
</cp:coreProperties>
</file>